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9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0" r:id="rId14"/>
    <p:sldId id="267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5984" y="2285992"/>
            <a:ext cx="6786610" cy="182721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71736" y="4071942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3107" y="4406900"/>
            <a:ext cx="685804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3108" y="2714620"/>
            <a:ext cx="6843706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43108" y="1617681"/>
            <a:ext cx="328614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72132" y="1643050"/>
            <a:ext cx="33242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15313" cy="714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unset" dir="t"/>
            </a:scene3d>
            <a:sp3d extrusionH="57150" contourW="12700" prstMaterial="dkEdge">
              <a:bevelT w="38100" h="38100"/>
              <a:extrusionClr>
                <a:schemeClr val="accent6">
                  <a:lumMod val="50000"/>
                </a:schemeClr>
              </a:extrusionClr>
              <a:contourClr>
                <a:schemeClr val="accent6">
                  <a:lumMod val="50000"/>
                </a:schemeClr>
              </a:contourClr>
            </a:sp3d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28625" y="1143000"/>
            <a:ext cx="82153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B4C71EC6-210F-42DE-9C53-41977AD35B3D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kern="1200">
          <a:gradFill flip="none" rotWithShape="1">
            <a:gsLst>
              <a:gs pos="0">
                <a:schemeClr val="accent6">
                  <a:lumMod val="50000"/>
                </a:schemeClr>
              </a:gs>
              <a:gs pos="86000">
                <a:schemeClr val="accent6">
                  <a:lumMod val="75000"/>
                </a:schemeClr>
              </a:gs>
            </a:gsLst>
            <a:lin ang="2700000" scaled="1"/>
            <a:tileRect/>
          </a:gradFill>
          <a:latin typeface="Segoe Script" pitchFamily="34" charset="0"/>
          <a:ea typeface="+mj-ea"/>
          <a:cs typeface="Segoe UI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Segoe Script" pitchFamily="34" charset="0"/>
          <a:cs typeface="Segoe U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Segoe Script" pitchFamily="34" charset="0"/>
          <a:cs typeface="Segoe U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Segoe Script" pitchFamily="34" charset="0"/>
          <a:cs typeface="Segoe U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Segoe Script" pitchFamily="34" charset="0"/>
          <a:cs typeface="Segoe U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Segoe Script" pitchFamily="34" charset="0"/>
          <a:cs typeface="Segoe U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Segoe Script" pitchFamily="34" charset="0"/>
          <a:cs typeface="Segoe U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Segoe Script" pitchFamily="34" charset="0"/>
          <a:cs typeface="Segoe U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Segoe Script" pitchFamily="34" charset="0"/>
          <a:cs typeface="Segoe U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3200" kern="1200">
          <a:solidFill>
            <a:srgbClr val="0D0D0D"/>
          </a:solidFill>
          <a:latin typeface="Segoe UI" pitchFamily="34" charset="0"/>
          <a:ea typeface="+mn-ea"/>
          <a:cs typeface="Segoe UI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800" kern="1200">
          <a:solidFill>
            <a:srgbClr val="0D0D0D"/>
          </a:solidFill>
          <a:latin typeface="Segoe UI" pitchFamily="34" charset="0"/>
          <a:ea typeface="+mn-ea"/>
          <a:cs typeface="Segoe UI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 kern="1200">
          <a:solidFill>
            <a:srgbClr val="0D0D0D"/>
          </a:solidFill>
          <a:latin typeface="Segoe UI" pitchFamily="34" charset="0"/>
          <a:ea typeface="+mn-ea"/>
          <a:cs typeface="Segoe UI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 kern="1200">
          <a:solidFill>
            <a:srgbClr val="0D0D0D"/>
          </a:solidFill>
          <a:latin typeface="Segoe UI" pitchFamily="34" charset="0"/>
          <a:ea typeface="+mn-ea"/>
          <a:cs typeface="Segoe UI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 kern="1200">
          <a:solidFill>
            <a:srgbClr val="0D0D0D"/>
          </a:solidFill>
          <a:latin typeface="Segoe UI" pitchFamily="34" charset="0"/>
          <a:ea typeface="+mn-ea"/>
          <a:cs typeface="Segoe UI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9489" y="518058"/>
            <a:ext cx="6682919" cy="639502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/>
                </a:solidFill>
                <a:latin typeface="Arial Narrow" pitchFamily="34" charset="0"/>
              </a:rPr>
              <a:t>Поиграем в театр…</a:t>
            </a:r>
            <a:endParaRPr lang="ru-RU" sz="40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911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64704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 smtClean="0">
                <a:solidFill>
                  <a:schemeClr val="tx2"/>
                </a:solidFill>
                <a:latin typeface="Arial Narrow" pitchFamily="34" charset="0"/>
              </a:rPr>
              <a:t>Театр - это </a:t>
            </a:r>
            <a:r>
              <a:rPr lang="ru-RU" sz="2500" b="1" dirty="0">
                <a:solidFill>
                  <a:schemeClr val="tx2"/>
                </a:solidFill>
                <a:latin typeface="Arial Narrow" pitchFamily="34" charset="0"/>
              </a:rPr>
              <a:t>волшебный край, в котором ребенок радуется, играя, а в игре он познает мир.</a:t>
            </a:r>
          </a:p>
        </p:txBody>
      </p:sp>
      <p:pic>
        <p:nvPicPr>
          <p:cNvPr id="5" name="Рисунок 4" descr="настол т.jpg"/>
          <p:cNvPicPr>
            <a:picLocks noChangeAspect="1"/>
          </p:cNvPicPr>
          <p:nvPr/>
        </p:nvPicPr>
        <p:blipFill>
          <a:blip r:embed="rId2" cstate="print"/>
          <a:srcRect b="10776"/>
          <a:stretch>
            <a:fillRect/>
          </a:stretch>
        </p:blipFill>
        <p:spPr>
          <a:xfrm>
            <a:off x="1187624" y="1916832"/>
            <a:ext cx="7002833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470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5596" y="1556792"/>
            <a:ext cx="7272808" cy="484853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764704"/>
            <a:ext cx="91440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 smtClean="0">
                <a:solidFill>
                  <a:schemeClr val="tx2"/>
                </a:solidFill>
                <a:latin typeface="Arial Narrow" pitchFamily="34" charset="0"/>
              </a:rPr>
              <a:t>Пальчиковый театр</a:t>
            </a:r>
            <a:endParaRPr lang="ru-RU" sz="25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302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ерча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1268760"/>
            <a:ext cx="5589240" cy="558924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TextBox 2"/>
          <p:cNvSpPr txBox="1"/>
          <p:nvPr/>
        </p:nvSpPr>
        <p:spPr>
          <a:xfrm>
            <a:off x="0" y="764704"/>
            <a:ext cx="91440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 smtClean="0">
                <a:solidFill>
                  <a:schemeClr val="tx2"/>
                </a:solidFill>
                <a:latin typeface="Arial Narrow" pitchFamily="34" charset="0"/>
              </a:rPr>
              <a:t>Перчаточный театр</a:t>
            </a:r>
            <a:endParaRPr lang="ru-RU" sz="25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78810" y="980728"/>
            <a:ext cx="3926504" cy="56463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55776" y="404664"/>
            <a:ext cx="39239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solidFill>
                  <a:schemeClr val="tx2"/>
                </a:solidFill>
                <a:latin typeface="Arial Narrow" pitchFamily="34" charset="0"/>
              </a:rPr>
              <a:t>Теневой театр</a:t>
            </a:r>
            <a:endParaRPr lang="ru-RU" sz="30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  <p:pic>
        <p:nvPicPr>
          <p:cNvPr id="4" name="Рисунок 3" descr="тень теа.jpg"/>
          <p:cNvPicPr>
            <a:picLocks noChangeAspect="1"/>
          </p:cNvPicPr>
          <p:nvPr/>
        </p:nvPicPr>
        <p:blipFill>
          <a:blip r:embed="rId3" cstate="print"/>
          <a:srcRect l="5112" t="11928" r="14797"/>
          <a:stretch>
            <a:fillRect/>
          </a:stretch>
        </p:blipFill>
        <p:spPr>
          <a:xfrm>
            <a:off x="539552" y="1628800"/>
            <a:ext cx="4176464" cy="45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576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1844824"/>
            <a:ext cx="6652208" cy="43924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92696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solidFill>
                  <a:schemeClr val="tx2"/>
                </a:solidFill>
                <a:latin typeface="Arial Narrow" pitchFamily="34" charset="0"/>
              </a:rPr>
              <a:t>Алгоритм изготовления куклы из бересты</a:t>
            </a:r>
            <a:endParaRPr lang="ru-RU" sz="30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5300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92696"/>
            <a:ext cx="914400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4000" b="1" dirty="0" smtClean="0">
                <a:solidFill>
                  <a:schemeClr val="tx2"/>
                </a:solidFill>
              </a:rPr>
              <a:t>Театрализованная деятельность способствует: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000" dirty="0" smtClean="0">
                <a:solidFill>
                  <a:schemeClr val="tx2"/>
                </a:solidFill>
              </a:rPr>
              <a:t>тренировке </a:t>
            </a:r>
            <a:r>
              <a:rPr lang="ru-RU" sz="3000" dirty="0">
                <a:solidFill>
                  <a:schemeClr val="tx2"/>
                </a:solidFill>
              </a:rPr>
              <a:t>мелкой </a:t>
            </a:r>
            <a:r>
              <a:rPr lang="ru-RU" sz="3000" dirty="0" smtClean="0">
                <a:solidFill>
                  <a:schemeClr val="tx2"/>
                </a:solidFill>
              </a:rPr>
              <a:t>моторики;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000" dirty="0" smtClean="0">
                <a:solidFill>
                  <a:schemeClr val="tx2"/>
                </a:solidFill>
              </a:rPr>
              <a:t>развитию </a:t>
            </a:r>
            <a:r>
              <a:rPr lang="ru-RU" sz="3000" dirty="0">
                <a:solidFill>
                  <a:schemeClr val="tx2"/>
                </a:solidFill>
              </a:rPr>
              <a:t>речи, </a:t>
            </a:r>
            <a:r>
              <a:rPr lang="ru-RU" sz="3000" dirty="0" smtClean="0">
                <a:solidFill>
                  <a:schemeClr val="tx2"/>
                </a:solidFill>
              </a:rPr>
              <a:t>памяти, художественного </a:t>
            </a:r>
            <a:r>
              <a:rPr lang="ru-RU" sz="3000" dirty="0">
                <a:solidFill>
                  <a:schemeClr val="tx2"/>
                </a:solidFill>
              </a:rPr>
              <a:t>вкуса и фантазии, </a:t>
            </a:r>
            <a:r>
              <a:rPr lang="ru-RU" sz="3000" dirty="0" smtClean="0">
                <a:solidFill>
                  <a:schemeClr val="tx2"/>
                </a:solidFill>
              </a:rPr>
              <a:t>целеустремленности, усидчивости;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000" dirty="0" smtClean="0">
                <a:solidFill>
                  <a:schemeClr val="tx2"/>
                </a:solidFill>
              </a:rPr>
              <a:t>отрабатываются </a:t>
            </a:r>
            <a:r>
              <a:rPr lang="ru-RU" sz="3000" dirty="0">
                <a:solidFill>
                  <a:schemeClr val="tx2"/>
                </a:solidFill>
              </a:rPr>
              <a:t>физические навыки (имитация движений различных животных</a:t>
            </a:r>
            <a:r>
              <a:rPr lang="ru-RU" sz="3000" dirty="0" smtClean="0">
                <a:solidFill>
                  <a:schemeClr val="tx2"/>
                </a:solidFill>
              </a:rPr>
              <a:t>);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000" dirty="0" smtClean="0">
                <a:solidFill>
                  <a:schemeClr val="tx2"/>
                </a:solidFill>
              </a:rPr>
              <a:t>познанию </a:t>
            </a:r>
            <a:r>
              <a:rPr lang="ru-RU" sz="3000" dirty="0">
                <a:solidFill>
                  <a:schemeClr val="tx2"/>
                </a:solidFill>
              </a:rPr>
              <a:t>нового и </a:t>
            </a:r>
            <a:r>
              <a:rPr lang="ru-RU" sz="3000" dirty="0" smtClean="0">
                <a:solidFill>
                  <a:schemeClr val="tx2"/>
                </a:solidFill>
              </a:rPr>
              <a:t>интересного;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000" dirty="0" smtClean="0">
                <a:solidFill>
                  <a:schemeClr val="tx2"/>
                </a:solidFill>
              </a:rPr>
              <a:t>Радости совместной </a:t>
            </a:r>
            <a:r>
              <a:rPr lang="ru-RU" sz="3000" dirty="0">
                <a:solidFill>
                  <a:schemeClr val="tx2"/>
                </a:solidFill>
              </a:rPr>
              <a:t>деятельности с близкими </a:t>
            </a:r>
            <a:r>
              <a:rPr lang="ru-RU" sz="3000" dirty="0" smtClean="0">
                <a:solidFill>
                  <a:schemeClr val="tx2"/>
                </a:solidFill>
              </a:rPr>
              <a:t>людьми;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000" dirty="0" smtClean="0">
                <a:solidFill>
                  <a:schemeClr val="tx2"/>
                </a:solidFill>
              </a:rPr>
              <a:t>гордости </a:t>
            </a:r>
            <a:r>
              <a:rPr lang="ru-RU" sz="3000" dirty="0">
                <a:solidFill>
                  <a:schemeClr val="tx2"/>
                </a:solidFill>
              </a:rPr>
              <a:t>за свои </a:t>
            </a:r>
            <a:r>
              <a:rPr lang="ru-RU" sz="3000" dirty="0" smtClean="0">
                <a:solidFill>
                  <a:schemeClr val="tx2"/>
                </a:solidFill>
              </a:rPr>
              <a:t>успехи.</a:t>
            </a:r>
            <a:endParaRPr lang="ru-RU" sz="3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70848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7203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solidFill>
                  <a:schemeClr val="tx2"/>
                </a:solidFill>
                <a:latin typeface="Arial Narrow" pitchFamily="34" charset="0"/>
              </a:rPr>
              <a:t>Порядок работы над спектаклем:</a:t>
            </a:r>
          </a:p>
          <a:p>
            <a:pPr algn="ctr"/>
            <a:r>
              <a:rPr lang="ru-RU" sz="3000" b="1" dirty="0" smtClean="0">
                <a:solidFill>
                  <a:schemeClr val="tx2"/>
                </a:solidFill>
                <a:latin typeface="Arial Narrow" pitchFamily="34" charset="0"/>
              </a:rPr>
              <a:t>выбираем сказку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02610" y="1736037"/>
            <a:ext cx="3306316" cy="34855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65025"/>
            <a:ext cx="3671968" cy="27539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56080" y="4365104"/>
            <a:ext cx="3431840" cy="236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7886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4776" y="949184"/>
            <a:ext cx="3505200" cy="58769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1354949"/>
            <a:ext cx="3672840" cy="54711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692696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solidFill>
                  <a:schemeClr val="tx2"/>
                </a:solidFill>
                <a:latin typeface="Arial Narrow" pitchFamily="34" charset="0"/>
              </a:rPr>
              <a:t>Подбираем кукол</a:t>
            </a:r>
            <a:endParaRPr lang="ru-RU" sz="30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99649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92696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solidFill>
                  <a:schemeClr val="tx2"/>
                </a:solidFill>
                <a:latin typeface="Arial Narrow" pitchFamily="34" charset="0"/>
              </a:rPr>
              <a:t>Делаем сцену и декорации</a:t>
            </a:r>
            <a:endParaRPr lang="ru-RU" sz="30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364"/>
          <a:stretch>
            <a:fillRect/>
          </a:stretch>
        </p:blipFill>
        <p:spPr>
          <a:xfrm>
            <a:off x="755576" y="1700808"/>
            <a:ext cx="7610932" cy="459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4173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506"/>
          <a:stretch>
            <a:fillRect/>
          </a:stretch>
        </p:blipFill>
        <p:spPr>
          <a:xfrm>
            <a:off x="539552" y="1772816"/>
            <a:ext cx="8064896" cy="45578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92696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solidFill>
                  <a:schemeClr val="tx2"/>
                </a:solidFill>
                <a:latin typeface="Arial Narrow" pitchFamily="34" charset="0"/>
              </a:rPr>
              <a:t>Делаем сцену и декорации</a:t>
            </a:r>
            <a:endParaRPr lang="ru-RU" sz="30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7405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3299"/>
          <a:stretch>
            <a:fillRect/>
          </a:stretch>
        </p:blipFill>
        <p:spPr>
          <a:xfrm>
            <a:off x="966150" y="1700808"/>
            <a:ext cx="7308660" cy="47525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92696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solidFill>
                  <a:schemeClr val="tx2"/>
                </a:solidFill>
                <a:latin typeface="Arial Narrow" pitchFamily="34" charset="0"/>
              </a:rPr>
              <a:t>Делаем сцену и декорации</a:t>
            </a:r>
            <a:endParaRPr lang="ru-RU" sz="30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7534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олобок.jpg"/>
          <p:cNvPicPr>
            <a:picLocks noChangeAspect="1"/>
          </p:cNvPicPr>
          <p:nvPr/>
        </p:nvPicPr>
        <p:blipFill>
          <a:blip r:embed="rId2" cstate="print"/>
          <a:srcRect b="5501"/>
          <a:stretch>
            <a:fillRect/>
          </a:stretch>
        </p:blipFill>
        <p:spPr>
          <a:xfrm>
            <a:off x="827584" y="1052736"/>
            <a:ext cx="7620000" cy="5400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60648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solidFill>
                  <a:schemeClr val="tx2"/>
                </a:solidFill>
                <a:latin typeface="Arial Narrow" pitchFamily="34" charset="0"/>
              </a:rPr>
              <a:t>Колобок</a:t>
            </a:r>
            <a:endParaRPr lang="ru-RU" sz="30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60648"/>
            <a:ext cx="91440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solidFill>
                  <a:schemeClr val="tx2"/>
                </a:solidFill>
                <a:latin typeface="Arial Narrow" pitchFamily="34" charset="0"/>
              </a:rPr>
              <a:t>«Коза и семеро козлят», </a:t>
            </a:r>
          </a:p>
          <a:p>
            <a:pPr algn="ctr"/>
            <a:r>
              <a:rPr lang="ru-RU" sz="2500" b="1" dirty="0" smtClean="0">
                <a:solidFill>
                  <a:schemeClr val="tx2"/>
                </a:solidFill>
                <a:latin typeface="Arial Narrow" pitchFamily="34" charset="0"/>
              </a:rPr>
              <a:t>постановка   семьи Игоря Нертымова, средняя группа</a:t>
            </a:r>
            <a:endParaRPr lang="ru-RU" sz="25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  <p:pic>
        <p:nvPicPr>
          <p:cNvPr id="3" name="Рисунок 2" descr="игорь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340768"/>
            <a:ext cx="8028384" cy="535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51390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270892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000" b="1" dirty="0" smtClean="0">
                <a:solidFill>
                  <a:schemeClr val="tx2"/>
                </a:solidFill>
                <a:latin typeface="Arial Narrow" pitchFamily="34" charset="0"/>
              </a:rPr>
              <a:t>Спасибо за внимание!</a:t>
            </a:r>
            <a:endParaRPr lang="ru-RU" sz="70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3413078"/>
      </p:ext>
    </p:extLst>
  </p:cSld>
  <p:clrMapOvr>
    <a:masterClrMapping/>
  </p:clrMapOvr>
</p:sld>
</file>

<file path=ppt/theme/theme1.xml><?xml version="1.0" encoding="utf-8"?>
<a:theme xmlns:a="http://schemas.openxmlformats.org/drawingml/2006/main" name="Шаблон оформления «Осень»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Осень</Template>
  <TotalTime>96</TotalTime>
  <Words>74</Words>
  <Application>Microsoft Office PowerPoint</Application>
  <PresentationFormat>Экран (4:3)</PresentationFormat>
  <Paragraphs>23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Шаблон оформления «Осень»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пк</cp:lastModifiedBy>
  <cp:revision>10</cp:revision>
  <dcterms:created xsi:type="dcterms:W3CDTF">2015-03-25T11:50:25Z</dcterms:created>
  <dcterms:modified xsi:type="dcterms:W3CDTF">2015-03-31T06:51:02Z</dcterms:modified>
</cp:coreProperties>
</file>